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660" r:id="rId5"/>
    <p:sldMasterId id="2147483726" r:id="rId6"/>
    <p:sldMasterId id="2147483758" r:id="rId7"/>
    <p:sldMasterId id="2147483761" r:id="rId8"/>
  </p:sldMasterIdLst>
  <p:notesMasterIdLst>
    <p:notesMasterId r:id="rId38"/>
  </p:notesMasterIdLst>
  <p:sldIdLst>
    <p:sldId id="256" r:id="rId9"/>
    <p:sldId id="263" r:id="rId10"/>
    <p:sldId id="257" r:id="rId11"/>
    <p:sldId id="258" r:id="rId12"/>
    <p:sldId id="2076138272" r:id="rId13"/>
    <p:sldId id="2076138285" r:id="rId14"/>
    <p:sldId id="269" r:id="rId15"/>
    <p:sldId id="282" r:id="rId16"/>
    <p:sldId id="268" r:id="rId17"/>
    <p:sldId id="270" r:id="rId18"/>
    <p:sldId id="272" r:id="rId19"/>
    <p:sldId id="271" r:id="rId20"/>
    <p:sldId id="2076138273" r:id="rId21"/>
    <p:sldId id="2076138274" r:id="rId22"/>
    <p:sldId id="2076138275" r:id="rId23"/>
    <p:sldId id="2076138276" r:id="rId24"/>
    <p:sldId id="2076138277" r:id="rId25"/>
    <p:sldId id="2076138280" r:id="rId26"/>
    <p:sldId id="2076138279" r:id="rId27"/>
    <p:sldId id="2076138281" r:id="rId28"/>
    <p:sldId id="2076138282" r:id="rId29"/>
    <p:sldId id="2076138283" r:id="rId30"/>
    <p:sldId id="2076138284" r:id="rId31"/>
    <p:sldId id="2076138286" r:id="rId32"/>
    <p:sldId id="2076138287" r:id="rId33"/>
    <p:sldId id="2076138288" r:id="rId34"/>
    <p:sldId id="2076138289" r:id="rId35"/>
    <p:sldId id="2076138290" r:id="rId36"/>
    <p:sldId id="207613829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ADC866-A3C1-430C-B123-B9B04F57CDD7}">
          <p14:sldIdLst>
            <p14:sldId id="256"/>
            <p14:sldId id="263"/>
            <p14:sldId id="257"/>
            <p14:sldId id="258"/>
            <p14:sldId id="2076138272"/>
            <p14:sldId id="2076138285"/>
            <p14:sldId id="269"/>
            <p14:sldId id="282"/>
            <p14:sldId id="268"/>
            <p14:sldId id="270"/>
            <p14:sldId id="272"/>
            <p14:sldId id="271"/>
            <p14:sldId id="2076138273"/>
            <p14:sldId id="2076138274"/>
            <p14:sldId id="2076138275"/>
            <p14:sldId id="2076138276"/>
            <p14:sldId id="2076138277"/>
            <p14:sldId id="2076138280"/>
            <p14:sldId id="2076138279"/>
            <p14:sldId id="2076138281"/>
            <p14:sldId id="2076138282"/>
            <p14:sldId id="2076138283"/>
            <p14:sldId id="2076138284"/>
            <p14:sldId id="2076138286"/>
            <p14:sldId id="2076138287"/>
            <p14:sldId id="2076138288"/>
            <p14:sldId id="2076138289"/>
            <p14:sldId id="2076138290"/>
            <p14:sldId id="207613829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A5FF39-32DB-75BB-C441-CD1F86D6A878}" name="Peter Borring" initials="PB" userId="S::pborring@microsoft.com::0ac616bd-932d-4802-b407-e2f8fac2c2fe" providerId="AD"/>
  <p188:author id="{6BF12EDA-A187-2E5B-8F2B-26AA18566D8C}" name="Cody Hoover" initials="CH" userId="S::cohoov@microsoft.com::0765000b-cb40-44a5-ae08-3cf3803868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7C8CE-FFFF-4859-B2D9-3D5113F75004}" type="datetimeFigureOut">
              <a:t>02/03/2023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A3945-B778-46A1-88E1-F259A265AFC9}" type="slidenum">
              <a:t>‹#›</a:t>
            </a:fld>
            <a:endParaRPr lang="en-US"/>
          </a:p>
        </p:txBody>
      </p:sp>
    </p:spTree>
    <p:extLst>
      <p:ext uri="{BB962C8B-B14F-4D97-AF65-F5344CB8AC3E}">
        <p14:creationId xmlns:p14="http://schemas.microsoft.com/office/powerpoint/2010/main" val="303226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3/2/2023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63565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23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col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791" y="1459332"/>
            <a:ext cx="5573354" cy="5221287"/>
          </a:xfrm>
          <a:prstGeom prst="rect">
            <a:avLst/>
          </a:prstGeom>
        </p:spPr>
        <p:txBody>
          <a:bodyPr/>
          <a:lstStyle>
            <a:lvl1pPr marL="248400" indent="-241200">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06857" y="1459332"/>
            <a:ext cx="5644793" cy="5221287"/>
          </a:xfrm>
          <a:prstGeom prst="rect">
            <a:avLst/>
          </a:prstGeom>
        </p:spPr>
        <p:txBody>
          <a:bodyPr/>
          <a:lstStyle>
            <a:lvl1pPr marL="247650" indent="-240507">
              <a:buClr>
                <a:srgbClr val="E9486C"/>
              </a:buClr>
              <a:tabLst/>
              <a:defRPr/>
            </a:lvl1pPr>
            <a:lvl2pPr marL="3429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2pPr>
            <a:lvl3pPr marL="5715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3pPr>
            <a:lvl4pPr marL="8001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4pPr>
            <a:lvl5pPr marL="1028700" indent="-114300" algn="l" defTabSz="457200" rtl="0" eaLnBrk="1" latinLnBrk="0" hangingPunct="1">
              <a:lnSpc>
                <a:spcPct val="90000"/>
              </a:lnSpc>
              <a:spcBef>
                <a:spcPts val="250"/>
              </a:spcBef>
              <a:buClr>
                <a:srgbClr val="E9486C"/>
              </a:buClr>
              <a:buFont typeface="Arial" panose="020B0604020202020204" pitchFamily="34" charset="0"/>
              <a:buChar char="•"/>
              <a:defRPr lang="fr-BE" sz="2200"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2" name="Title 1">
            <a:extLst>
              <a:ext uri="{FF2B5EF4-FFF2-40B4-BE49-F238E27FC236}">
                <a16:creationId xmlns:a16="http://schemas.microsoft.com/office/drawing/2014/main" id="{B686C158-DD6D-6F4D-A4E8-CFF6301C5E8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3675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02762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777441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27759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03484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901156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3779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38566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88C5FD-05FF-4960-A4B3-06BD6A31487F}"/>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1">
            <a:extLst>
              <a:ext uri="{FF2B5EF4-FFF2-40B4-BE49-F238E27FC236}">
                <a16:creationId xmlns:a16="http://schemas.microsoft.com/office/drawing/2014/main" id="{D31D5160-F2D9-42C9-B1F0-DDF05BD343D6}"/>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5" name="Text Placeholder 3">
            <a:extLst>
              <a:ext uri="{FF2B5EF4-FFF2-40B4-BE49-F238E27FC236}">
                <a16:creationId xmlns:a16="http://schemas.microsoft.com/office/drawing/2014/main" id="{4F679746-7E19-4DB4-BA1E-45801A361FBE}"/>
              </a:ext>
            </a:extLst>
          </p:cNvPr>
          <p:cNvSpPr>
            <a:spLocks noGrp="1"/>
          </p:cNvSpPr>
          <p:nvPr>
            <p:ph type="body" sz="quarter" idx="11" hasCustomPrompt="1"/>
          </p:nvPr>
        </p:nvSpPr>
        <p:spPr>
          <a:xfrm>
            <a:off x="455995" y="1922801"/>
            <a:ext cx="11306469" cy="1154098"/>
          </a:xfrm>
        </p:spPr>
        <p:txBody>
          <a:bodyPr wrap="square" lIns="0" tIns="0" rIns="0" bIns="0">
            <a:spAutoFit/>
          </a:bodyPr>
          <a:lstStyle>
            <a:lvl1pPr marL="0" indent="0">
              <a:lnSpc>
                <a:spcPts val="2353"/>
              </a:lnSpc>
              <a:spcAft>
                <a:spcPts val="196"/>
              </a:spcAft>
              <a:buNone/>
              <a:defRPr sz="1961" b="0" i="0" spc="0" baseline="0">
                <a:solidFill>
                  <a:schemeClr val="tx2"/>
                </a:solidFill>
                <a:latin typeface="+mj-lt"/>
              </a:defRPr>
            </a:lvl1pPr>
            <a:lvl2pPr marL="336145" indent="-336145">
              <a:lnSpc>
                <a:spcPts val="2353"/>
              </a:lnSpc>
              <a:buFont typeface="Arial" panose="020B0604020202020204" pitchFamily="34" charset="0"/>
              <a:buChar char="•"/>
              <a:defRPr spc="0"/>
            </a:lvl2pPr>
            <a:lvl3pPr marL="728314" indent="-280121">
              <a:buFont typeface="Arial" panose="020B0604020202020204" pitchFamily="34" charset="0"/>
              <a:buChar char="•"/>
              <a:defRPr baseline="0">
                <a:solidFill>
                  <a:schemeClr val="tx1"/>
                </a:solidFill>
                <a:latin typeface="+mn-lt"/>
              </a:defRPr>
            </a:lvl3pPr>
            <a:lvl4pPr marL="952410" indent="-280121">
              <a:buFont typeface="Arial" panose="020B0604020202020204" pitchFamily="34" charset="0"/>
              <a:buChar char="•"/>
              <a:defRPr sz="1568"/>
            </a:lvl4pPr>
            <a:lvl5pPr marL="896386" indent="0">
              <a:buNone/>
              <a:defRPr/>
            </a:lvl5pPr>
          </a:lstStyle>
          <a:p>
            <a:pPr lvl="0"/>
            <a:r>
              <a:rPr lang="en-US"/>
              <a:t>Level 1</a:t>
            </a:r>
          </a:p>
          <a:p>
            <a:pPr lvl="1"/>
            <a:r>
              <a:rPr lang="en-US"/>
              <a:t>Level 2</a:t>
            </a:r>
          </a:p>
          <a:p>
            <a:pPr lvl="2"/>
            <a:r>
              <a:rPr lang="en-US"/>
              <a:t>Level 3</a:t>
            </a:r>
          </a:p>
          <a:p>
            <a:pPr lvl="3"/>
            <a:r>
              <a:rPr lang="en-US"/>
              <a:t>Level 4</a:t>
            </a:r>
          </a:p>
        </p:txBody>
      </p:sp>
    </p:spTree>
    <p:extLst>
      <p:ext uri="{BB962C8B-B14F-4D97-AF65-F5344CB8AC3E}">
        <p14:creationId xmlns:p14="http://schemas.microsoft.com/office/powerpoint/2010/main" val="145710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49742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24737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157552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87983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10494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566198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03968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11277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316925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888916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4822951" cy="403137"/>
          </a:xfrm>
        </p:spPr>
        <p:txBody>
          <a:bodyPr wrap="square" lIns="0" tIns="0" rIns="0" bIns="0">
            <a:spAutoFit/>
          </a:bodyPr>
          <a:lstStyle>
            <a:lvl1pPr>
              <a:lnSpc>
                <a:spcPts val="3137"/>
              </a:lnSpc>
              <a:defRPr sz="2745" baseline="0">
                <a:solidFill>
                  <a:schemeClr val="tx1"/>
                </a:solidFill>
              </a:defRPr>
            </a:lvl1pPr>
          </a:lstStyle>
          <a:p>
            <a:r>
              <a:rPr lang="en-US"/>
              <a:t>Code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8" name="Text Placeholder 3">
            <a:extLst>
              <a:ext uri="{FF2B5EF4-FFF2-40B4-BE49-F238E27FC236}">
                <a16:creationId xmlns:a16="http://schemas.microsoft.com/office/drawing/2014/main" id="{DEE2FE24-E8C8-4215-A06A-CBB0CE4B5CF5}"/>
              </a:ext>
            </a:extLst>
          </p:cNvPr>
          <p:cNvSpPr>
            <a:spLocks noGrp="1"/>
          </p:cNvSpPr>
          <p:nvPr>
            <p:ph type="body" sz="quarter" idx="15" hasCustomPrompt="1"/>
          </p:nvPr>
        </p:nvSpPr>
        <p:spPr>
          <a:xfrm>
            <a:off x="5460042" y="3213396"/>
            <a:ext cx="6634031" cy="431208"/>
          </a:xfrm>
          <a:solidFill>
            <a:srgbClr val="F9F9F9"/>
          </a:solidFill>
          <a:ln>
            <a:solidFill>
              <a:schemeClr val="bg1">
                <a:lumMod val="50000"/>
              </a:schemeClr>
            </a:solidFill>
          </a:ln>
        </p:spPr>
        <p:txBody>
          <a:bodyPr wrap="square" lIns="182880" tIns="146304" rIns="182880" bIns="146304" rtlCol="0" anchor="ctr">
            <a:spAutoFit/>
          </a:bodyPr>
          <a:lstStyle>
            <a:lvl1pPr>
              <a:defRPr lang="en-US" sz="980" spc="0" dirty="0">
                <a:gradFill>
                  <a:gsLst>
                    <a:gs pos="2917">
                      <a:schemeClr val="tx1"/>
                    </a:gs>
                    <a:gs pos="30000">
                      <a:schemeClr val="tx1"/>
                    </a:gs>
                  </a:gsLst>
                  <a:lin ang="5400000" scaled="0"/>
                </a:gradFill>
                <a:latin typeface="Consolas" panose="020B0609020204030204" pitchFamily="49" charset="0"/>
              </a:defRPr>
            </a:lvl1pPr>
          </a:lstStyle>
          <a:p>
            <a:pPr lvl="0">
              <a:lnSpc>
                <a:spcPct val="90000"/>
              </a:lnSpc>
              <a:spcAft>
                <a:spcPts val="588"/>
              </a:spcAft>
            </a:pPr>
            <a:r>
              <a:rPr lang="en-US"/>
              <a:t>Enter code here</a:t>
            </a:r>
          </a:p>
        </p:txBody>
      </p:sp>
    </p:spTree>
    <p:extLst>
      <p:ext uri="{BB962C8B-B14F-4D97-AF65-F5344CB8AC3E}">
        <p14:creationId xmlns:p14="http://schemas.microsoft.com/office/powerpoint/2010/main" val="29409720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28394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1560760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4398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40211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48090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87002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244397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30671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3/2/2023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96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97773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87866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3720663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300416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14943173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133817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427664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287275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2673357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5710797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1836858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683125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20912888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2030439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2016424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21000091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4246317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360779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996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3117142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1911310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902281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975844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3017496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685277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3/2/2023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9209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3/2/2023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139351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3/2/2023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928260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363981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4071974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6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151790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4606788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02/03/2023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4512824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02/03/2023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121924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02/03/2023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5233470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02/03/2023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187950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02/03/2023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4081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02/03/2023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27806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02/03/2023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4954102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02/03/2023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15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02/03/2023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417807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02/03/2023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0689663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02/03/2023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87230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3/2/2023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2.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 id="2147483724" r:id="rId10"/>
    <p:sldLayoutId id="2147483725" r:id="rId11"/>
    <p:sldLayoutId id="2147483699" r:id="rId12"/>
    <p:sldLayoutId id="2147483700" r:id="rId13"/>
    <p:sldLayoutId id="214748371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95844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3/2/2023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32405581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68001311"/>
      </p:ext>
    </p:extLst>
  </p:cSld>
  <p:clrMap bg1="lt1" tx1="dk1" bg2="lt2" tx2="dk2" accent1="accent1" accent2="accent2" accent3="accent3" accent4="accent4" accent5="accent5" accent6="accent6" hlink="hlink" folHlink="folHlink"/>
  <p:sldLayoutIdLst>
    <p:sldLayoutId id="2147483759" r:id="rId1"/>
    <p:sldLayoutId id="21474837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02/03/2023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31366526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err="1"/>
              <a:t>Analyze</a:t>
            </a:r>
            <a:r>
              <a:rPr lang="en-GB" dirty="0"/>
              <a:t> data on </a:t>
            </a:r>
            <a:r>
              <a:rPr lang="en-GB"/>
              <a:t>list pages</a:t>
            </a:r>
            <a:br>
              <a:rPr lang="en-GB"/>
            </a:br>
            <a:br>
              <a:rPr lang="en-GB" dirty="0"/>
            </a:br>
            <a:r>
              <a:rPr lang="en-GB"/>
              <a:t>Usage scenarios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1" b="1591"/>
          <a:stretch/>
        </p:blipFill>
        <p:spPr>
          <a:xfrm>
            <a:off x="952599" y="1223778"/>
            <a:ext cx="9967602" cy="5605748"/>
          </a:xfrm>
          <a:prstGeom prst="rect">
            <a:avLst/>
          </a:prstGeom>
        </p:spPr>
      </p:pic>
    </p:spTree>
    <p:extLst>
      <p:ext uri="{BB962C8B-B14F-4D97-AF65-F5344CB8AC3E}">
        <p14:creationId xmlns:p14="http://schemas.microsoft.com/office/powerpoint/2010/main" val="1686376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Before: Income statement as a pdf</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a:stretch>
            <a:fillRect/>
          </a:stretch>
        </p:blipFill>
        <p:spPr>
          <a:xfrm>
            <a:off x="952982" y="1223778"/>
            <a:ext cx="7234177" cy="5443718"/>
          </a:xfrm>
          <a:prstGeom prst="rect">
            <a:avLst/>
          </a:prstGeom>
        </p:spPr>
      </p:pic>
    </p:spTree>
    <p:extLst>
      <p:ext uri="{BB962C8B-B14F-4D97-AF65-F5344CB8AC3E}">
        <p14:creationId xmlns:p14="http://schemas.microsoft.com/office/powerpoint/2010/main" val="3649886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9916" y="363919"/>
            <a:ext cx="10515599" cy="932688"/>
          </a:xfrm>
        </p:spPr>
        <p:txBody>
          <a:bodyPr vert="horz" lIns="91440" tIns="45720" rIns="91440" bIns="45720" rtlCol="0" anchor="b">
            <a:noAutofit/>
          </a:bodyPr>
          <a:lstStyle/>
          <a:p>
            <a:pPr algn="l">
              <a:lnSpc>
                <a:spcPct val="90000"/>
              </a:lnSpc>
            </a:pPr>
            <a:r>
              <a:rPr lang="en-US" sz="4000" kern="1200">
                <a:solidFill>
                  <a:schemeClr val="tx1"/>
                </a:solidFill>
                <a:latin typeface="+mj-lt"/>
                <a:ea typeface="+mj-ea"/>
                <a:cs typeface="+mj-cs"/>
              </a:rPr>
              <a:t>Now: Click-clickety-click income statement with Analysis mode</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26929" y="1548940"/>
            <a:ext cx="8879428" cy="5157614"/>
          </a:xfrm>
          <a:prstGeom prst="rect">
            <a:avLst/>
          </a:prstGeom>
        </p:spPr>
      </p:pic>
    </p:spTree>
    <p:extLst>
      <p:ext uri="{BB962C8B-B14F-4D97-AF65-F5344CB8AC3E}">
        <p14:creationId xmlns:p14="http://schemas.microsoft.com/office/powerpoint/2010/main" val="28085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C71A-30FD-BA3E-FCE7-3017FB2185D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Customer top 10 list</a:t>
            </a:r>
          </a:p>
        </p:txBody>
      </p:sp>
      <p:pic>
        <p:nvPicPr>
          <p:cNvPr id="4" name="Picture 3" descr="Graphical user interface, text, application&#10;&#10;Description automatically generated">
            <a:extLst>
              <a:ext uri="{FF2B5EF4-FFF2-40B4-BE49-F238E27FC236}">
                <a16:creationId xmlns:a16="http://schemas.microsoft.com/office/drawing/2014/main" id="{C08E6678-89AB-2FA3-6C22-DC05E3E66586}"/>
              </a:ext>
            </a:extLst>
          </p:cNvPr>
          <p:cNvPicPr>
            <a:picLocks noChangeAspect="1"/>
          </p:cNvPicPr>
          <p:nvPr/>
        </p:nvPicPr>
        <p:blipFill>
          <a:blip r:embed="rId2"/>
          <a:stretch>
            <a:fillRect/>
          </a:stretch>
        </p:blipFill>
        <p:spPr>
          <a:xfrm>
            <a:off x="838200" y="2046777"/>
            <a:ext cx="10515599" cy="4074794"/>
          </a:xfrm>
          <a:prstGeom prst="rect">
            <a:avLst/>
          </a:prstGeom>
        </p:spPr>
      </p:pic>
    </p:spTree>
    <p:extLst>
      <p:ext uri="{BB962C8B-B14F-4D97-AF65-F5344CB8AC3E}">
        <p14:creationId xmlns:p14="http://schemas.microsoft.com/office/powerpoint/2010/main" val="42249806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25D-B5AB-1116-CAA3-CCAE3C1E692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DIY Customer top N</a:t>
            </a:r>
          </a:p>
        </p:txBody>
      </p:sp>
      <p:pic>
        <p:nvPicPr>
          <p:cNvPr id="4" name="Picture 3" descr="Graphical user interface, application&#10;&#10;Description automatically generated">
            <a:extLst>
              <a:ext uri="{FF2B5EF4-FFF2-40B4-BE49-F238E27FC236}">
                <a16:creationId xmlns:a16="http://schemas.microsoft.com/office/drawing/2014/main" id="{05B3E277-C4B3-0FD8-245F-EE8E834FD9C6}"/>
              </a:ext>
            </a:extLst>
          </p:cNvPr>
          <p:cNvPicPr>
            <a:picLocks noChangeAspect="1"/>
          </p:cNvPicPr>
          <p:nvPr/>
        </p:nvPicPr>
        <p:blipFill>
          <a:blip r:embed="rId2"/>
          <a:stretch>
            <a:fillRect/>
          </a:stretch>
        </p:blipFill>
        <p:spPr>
          <a:xfrm>
            <a:off x="910354" y="1420700"/>
            <a:ext cx="9028439" cy="5146210"/>
          </a:xfrm>
          <a:prstGeom prst="rect">
            <a:avLst/>
          </a:prstGeom>
        </p:spPr>
      </p:pic>
    </p:spTree>
    <p:extLst>
      <p:ext uri="{BB962C8B-B14F-4D97-AF65-F5344CB8AC3E}">
        <p14:creationId xmlns:p14="http://schemas.microsoft.com/office/powerpoint/2010/main" val="2315818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E266-DFB1-4C17-472C-742F5A540E3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Customer - Order Summary</a:t>
            </a:r>
          </a:p>
        </p:txBody>
      </p:sp>
      <p:pic>
        <p:nvPicPr>
          <p:cNvPr id="4" name="Picture 3">
            <a:extLst>
              <a:ext uri="{FF2B5EF4-FFF2-40B4-BE49-F238E27FC236}">
                <a16:creationId xmlns:a16="http://schemas.microsoft.com/office/drawing/2014/main" id="{DCFE3B6A-3953-4FBD-E042-FF49042504C8}"/>
              </a:ext>
            </a:extLst>
          </p:cNvPr>
          <p:cNvPicPr>
            <a:picLocks noChangeAspect="1"/>
          </p:cNvPicPr>
          <p:nvPr/>
        </p:nvPicPr>
        <p:blipFill>
          <a:blip r:embed="rId2"/>
          <a:stretch>
            <a:fillRect/>
          </a:stretch>
        </p:blipFill>
        <p:spPr>
          <a:xfrm>
            <a:off x="838200" y="1928476"/>
            <a:ext cx="10515599" cy="4311395"/>
          </a:xfrm>
          <a:prstGeom prst="rect">
            <a:avLst/>
          </a:prstGeom>
        </p:spPr>
      </p:pic>
    </p:spTree>
    <p:extLst>
      <p:ext uri="{BB962C8B-B14F-4D97-AF65-F5344CB8AC3E}">
        <p14:creationId xmlns:p14="http://schemas.microsoft.com/office/powerpoint/2010/main" val="3962589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023642" y="1534967"/>
            <a:ext cx="8808692" cy="5263194"/>
          </a:xfrm>
          <a:prstGeom prst="rect">
            <a:avLst/>
          </a:prstGeom>
        </p:spPr>
      </p:pic>
    </p:spTree>
    <p:extLst>
      <p:ext uri="{BB962C8B-B14F-4D97-AF65-F5344CB8AC3E}">
        <p14:creationId xmlns:p14="http://schemas.microsoft.com/office/powerpoint/2010/main" val="1034190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balance)</a:t>
            </a:r>
          </a:p>
        </p:txBody>
      </p:sp>
      <p:pic>
        <p:nvPicPr>
          <p:cNvPr id="4" name="Picture 3">
            <a:extLst>
              <a:ext uri="{FF2B5EF4-FFF2-40B4-BE49-F238E27FC236}">
                <a16:creationId xmlns:a16="http://schemas.microsoft.com/office/drawing/2014/main" id="{C25A215F-DF07-F83F-0E80-13F4F64BD30B}"/>
              </a:ext>
            </a:extLst>
          </p:cNvPr>
          <p:cNvPicPr>
            <a:picLocks noChangeAspect="1"/>
          </p:cNvPicPr>
          <p:nvPr/>
        </p:nvPicPr>
        <p:blipFill>
          <a:blip r:embed="rId2"/>
          <a:stretch>
            <a:fillRect/>
          </a:stretch>
        </p:blipFill>
        <p:spPr>
          <a:xfrm>
            <a:off x="838200" y="2059921"/>
            <a:ext cx="10515599" cy="4048506"/>
          </a:xfrm>
          <a:prstGeom prst="rect">
            <a:avLst/>
          </a:prstGeom>
        </p:spPr>
      </p:pic>
    </p:spTree>
    <p:extLst>
      <p:ext uri="{BB962C8B-B14F-4D97-AF65-F5344CB8AC3E}">
        <p14:creationId xmlns:p14="http://schemas.microsoft.com/office/powerpoint/2010/main" val="1636818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Top N vendors (by balance)</a:t>
            </a:r>
          </a:p>
        </p:txBody>
      </p:sp>
      <p:pic>
        <p:nvPicPr>
          <p:cNvPr id="5" name="Picture 4">
            <a:extLst>
              <a:ext uri="{FF2B5EF4-FFF2-40B4-BE49-F238E27FC236}">
                <a16:creationId xmlns:a16="http://schemas.microsoft.com/office/drawing/2014/main" id="{A51163BA-42F4-DEE9-19BF-AD1EEC85E298}"/>
              </a:ext>
            </a:extLst>
          </p:cNvPr>
          <p:cNvPicPr>
            <a:picLocks noChangeAspect="1"/>
          </p:cNvPicPr>
          <p:nvPr/>
        </p:nvPicPr>
        <p:blipFill>
          <a:blip r:embed="rId2"/>
          <a:stretch>
            <a:fillRect/>
          </a:stretch>
        </p:blipFill>
        <p:spPr>
          <a:xfrm>
            <a:off x="984380" y="1433348"/>
            <a:ext cx="8732931" cy="5239759"/>
          </a:xfrm>
          <a:prstGeom prst="rect">
            <a:avLst/>
          </a:prstGeom>
        </p:spPr>
      </p:pic>
    </p:spTree>
    <p:extLst>
      <p:ext uri="{BB962C8B-B14F-4D97-AF65-F5344CB8AC3E}">
        <p14:creationId xmlns:p14="http://schemas.microsoft.com/office/powerpoint/2010/main" val="1118308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6FE2-0E2A-1A76-1F2D-9EB72221E6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purchase)</a:t>
            </a:r>
          </a:p>
        </p:txBody>
      </p:sp>
      <p:pic>
        <p:nvPicPr>
          <p:cNvPr id="4" name="Picture 3">
            <a:extLst>
              <a:ext uri="{FF2B5EF4-FFF2-40B4-BE49-F238E27FC236}">
                <a16:creationId xmlns:a16="http://schemas.microsoft.com/office/drawing/2014/main" id="{38347735-037D-6262-17F1-3FA29DAEDAEB}"/>
              </a:ext>
            </a:extLst>
          </p:cNvPr>
          <p:cNvPicPr>
            <a:picLocks noChangeAspect="1"/>
          </p:cNvPicPr>
          <p:nvPr/>
        </p:nvPicPr>
        <p:blipFill>
          <a:blip r:embed="rId2"/>
          <a:stretch>
            <a:fillRect/>
          </a:stretch>
        </p:blipFill>
        <p:spPr>
          <a:xfrm>
            <a:off x="838200" y="1875899"/>
            <a:ext cx="10515599" cy="4416550"/>
          </a:xfrm>
          <a:prstGeom prst="rect">
            <a:avLst/>
          </a:prstGeom>
        </p:spPr>
      </p:pic>
    </p:spTree>
    <p:extLst>
      <p:ext uri="{BB962C8B-B14F-4D97-AF65-F5344CB8AC3E}">
        <p14:creationId xmlns:p14="http://schemas.microsoft.com/office/powerpoint/2010/main" val="2880208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Enable under Feature Management</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1084277" y="1102455"/>
            <a:ext cx="9935653" cy="5663320"/>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5114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4511-F465-DE9E-CF22-68EF6A68003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Vendor - Balance to Date</a:t>
            </a:r>
          </a:p>
        </p:txBody>
      </p:sp>
      <p:pic>
        <p:nvPicPr>
          <p:cNvPr id="5" name="Picture 4">
            <a:extLst>
              <a:ext uri="{FF2B5EF4-FFF2-40B4-BE49-F238E27FC236}">
                <a16:creationId xmlns:a16="http://schemas.microsoft.com/office/drawing/2014/main" id="{2C30FF85-E00D-7089-5497-DE52C76D6695}"/>
              </a:ext>
            </a:extLst>
          </p:cNvPr>
          <p:cNvPicPr>
            <a:picLocks noChangeAspect="1"/>
          </p:cNvPicPr>
          <p:nvPr/>
        </p:nvPicPr>
        <p:blipFill>
          <a:blip r:embed="rId2"/>
          <a:stretch>
            <a:fillRect/>
          </a:stretch>
        </p:blipFill>
        <p:spPr>
          <a:xfrm>
            <a:off x="838199" y="1600057"/>
            <a:ext cx="8992513" cy="5080769"/>
          </a:xfrm>
          <a:prstGeom prst="rect">
            <a:avLst/>
          </a:prstGeom>
        </p:spPr>
      </p:pic>
    </p:spTree>
    <p:extLst>
      <p:ext uri="{BB962C8B-B14F-4D97-AF65-F5344CB8AC3E}">
        <p14:creationId xmlns:p14="http://schemas.microsoft.com/office/powerpoint/2010/main" val="3474534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D88-0246-13A7-FB56-BD2F09EE031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DIY Vendor - Balance to Date</a:t>
            </a:r>
          </a:p>
        </p:txBody>
      </p:sp>
      <p:pic>
        <p:nvPicPr>
          <p:cNvPr id="5" name="Picture 4">
            <a:extLst>
              <a:ext uri="{FF2B5EF4-FFF2-40B4-BE49-F238E27FC236}">
                <a16:creationId xmlns:a16="http://schemas.microsoft.com/office/drawing/2014/main" id="{EEC7ED4D-9E2D-C606-79E8-55463958745D}"/>
              </a:ext>
            </a:extLst>
          </p:cNvPr>
          <p:cNvPicPr>
            <a:picLocks noChangeAspect="1"/>
          </p:cNvPicPr>
          <p:nvPr/>
        </p:nvPicPr>
        <p:blipFill>
          <a:blip r:embed="rId2"/>
          <a:stretch>
            <a:fillRect/>
          </a:stretch>
        </p:blipFill>
        <p:spPr>
          <a:xfrm>
            <a:off x="2364279" y="1863801"/>
            <a:ext cx="7463440" cy="4440746"/>
          </a:xfrm>
          <a:prstGeom prst="rect">
            <a:avLst/>
          </a:prstGeom>
        </p:spPr>
      </p:pic>
    </p:spTree>
    <p:extLst>
      <p:ext uri="{BB962C8B-B14F-4D97-AF65-F5344CB8AC3E}">
        <p14:creationId xmlns:p14="http://schemas.microsoft.com/office/powerpoint/2010/main" val="105106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Total Assets report</a:t>
            </a:r>
          </a:p>
        </p:txBody>
      </p:sp>
      <p:pic>
        <p:nvPicPr>
          <p:cNvPr id="5" name="Picture 4" descr="Table&#10;&#10;Description automatically generated">
            <a:extLst>
              <a:ext uri="{FF2B5EF4-FFF2-40B4-BE49-F238E27FC236}">
                <a16:creationId xmlns:a16="http://schemas.microsoft.com/office/drawing/2014/main" id="{F5F0EA44-C9EE-4E06-8C4A-C741C006104B}"/>
              </a:ext>
            </a:extLst>
          </p:cNvPr>
          <p:cNvPicPr>
            <a:picLocks noChangeAspect="1"/>
          </p:cNvPicPr>
          <p:nvPr/>
        </p:nvPicPr>
        <p:blipFill>
          <a:blip r:embed="rId2"/>
          <a:stretch>
            <a:fillRect/>
          </a:stretch>
        </p:blipFill>
        <p:spPr>
          <a:xfrm>
            <a:off x="1269102" y="1863801"/>
            <a:ext cx="9653794" cy="4440746"/>
          </a:xfrm>
          <a:prstGeom prst="rect">
            <a:avLst/>
          </a:prstGeom>
        </p:spPr>
      </p:pic>
      <p:sp>
        <p:nvSpPr>
          <p:cNvPr id="6" name="Rectangle 5">
            <a:extLst>
              <a:ext uri="{FF2B5EF4-FFF2-40B4-BE49-F238E27FC236}">
                <a16:creationId xmlns:a16="http://schemas.microsoft.com/office/drawing/2014/main" id="{39FB646E-7ACF-EFB5-B8B4-E07280C0379E}"/>
              </a:ext>
            </a:extLst>
          </p:cNvPr>
          <p:cNvSpPr/>
          <p:nvPr/>
        </p:nvSpPr>
        <p:spPr>
          <a:xfrm>
            <a:off x="3132881" y="3916101"/>
            <a:ext cx="7585276" cy="236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89560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DYI Total Assets report</a:t>
            </a:r>
          </a:p>
        </p:txBody>
      </p:sp>
      <p:pic>
        <p:nvPicPr>
          <p:cNvPr id="4" name="Picture 3">
            <a:extLst>
              <a:ext uri="{FF2B5EF4-FFF2-40B4-BE49-F238E27FC236}">
                <a16:creationId xmlns:a16="http://schemas.microsoft.com/office/drawing/2014/main" id="{7B9D4667-3452-79D4-0B9C-6AD3D970A6A6}"/>
              </a:ext>
            </a:extLst>
          </p:cNvPr>
          <p:cNvPicPr>
            <a:picLocks noChangeAspect="1"/>
          </p:cNvPicPr>
          <p:nvPr/>
        </p:nvPicPr>
        <p:blipFill>
          <a:blip r:embed="rId2"/>
          <a:stretch>
            <a:fillRect/>
          </a:stretch>
        </p:blipFill>
        <p:spPr>
          <a:xfrm>
            <a:off x="1013899" y="1377664"/>
            <a:ext cx="8896156" cy="5293212"/>
          </a:xfrm>
          <a:prstGeom prst="rect">
            <a:avLst/>
          </a:prstGeom>
        </p:spPr>
      </p:pic>
    </p:spTree>
    <p:extLst>
      <p:ext uri="{BB962C8B-B14F-4D97-AF65-F5344CB8AC3E}">
        <p14:creationId xmlns:p14="http://schemas.microsoft.com/office/powerpoint/2010/main" val="3880662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Salesperson bonus overview</a:t>
            </a:r>
          </a:p>
        </p:txBody>
      </p:sp>
      <p:pic>
        <p:nvPicPr>
          <p:cNvPr id="5" name="Picture 4" descr="Graphical user interface&#10;&#10;Description automatically generated">
            <a:extLst>
              <a:ext uri="{FF2B5EF4-FFF2-40B4-BE49-F238E27FC236}">
                <a16:creationId xmlns:a16="http://schemas.microsoft.com/office/drawing/2014/main" id="{4D932C47-5E2B-FE2A-039D-74B084DFBCAC}"/>
              </a:ext>
            </a:extLst>
          </p:cNvPr>
          <p:cNvPicPr>
            <a:picLocks noChangeAspect="1"/>
          </p:cNvPicPr>
          <p:nvPr/>
        </p:nvPicPr>
        <p:blipFill>
          <a:blip r:embed="rId2"/>
          <a:stretch>
            <a:fillRect/>
          </a:stretch>
        </p:blipFill>
        <p:spPr>
          <a:xfrm>
            <a:off x="922893" y="1341864"/>
            <a:ext cx="9465558" cy="5419031"/>
          </a:xfrm>
          <a:prstGeom prst="rect">
            <a:avLst/>
          </a:prstGeom>
        </p:spPr>
      </p:pic>
    </p:spTree>
    <p:extLst>
      <p:ext uri="{BB962C8B-B14F-4D97-AF65-F5344CB8AC3E}">
        <p14:creationId xmlns:p14="http://schemas.microsoft.com/office/powerpoint/2010/main" val="3980226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Who changed What When</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22893" y="1352932"/>
            <a:ext cx="9465558" cy="5396894"/>
          </a:xfrm>
          <a:prstGeom prst="rect">
            <a:avLst/>
          </a:prstGeom>
        </p:spPr>
      </p:pic>
    </p:spTree>
    <p:extLst>
      <p:ext uri="{BB962C8B-B14F-4D97-AF65-F5344CB8AC3E}">
        <p14:creationId xmlns:p14="http://schemas.microsoft.com/office/powerpoint/2010/main" val="26418262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Data Changes by table/field</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6888" y="1352932"/>
            <a:ext cx="9437567" cy="5396894"/>
          </a:xfrm>
          <a:prstGeom prst="rect">
            <a:avLst/>
          </a:prstGeom>
        </p:spPr>
      </p:pic>
    </p:spTree>
    <p:extLst>
      <p:ext uri="{BB962C8B-B14F-4D97-AF65-F5344CB8AC3E}">
        <p14:creationId xmlns:p14="http://schemas.microsoft.com/office/powerpoint/2010/main" val="3556848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License overview by user</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5997" y="1561541"/>
            <a:ext cx="10337801" cy="5296459"/>
          </a:xfrm>
          <a:prstGeom prst="rect">
            <a:avLst/>
          </a:prstGeom>
        </p:spPr>
      </p:pic>
    </p:spTree>
    <p:extLst>
      <p:ext uri="{BB962C8B-B14F-4D97-AF65-F5344CB8AC3E}">
        <p14:creationId xmlns:p14="http://schemas.microsoft.com/office/powerpoint/2010/main" val="4082718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Returned goods by Quarter and Item</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3891" y="1561541"/>
            <a:ext cx="10322013" cy="5296459"/>
          </a:xfrm>
          <a:prstGeom prst="rect">
            <a:avLst/>
          </a:prstGeom>
        </p:spPr>
      </p:pic>
    </p:spTree>
    <p:extLst>
      <p:ext uri="{BB962C8B-B14F-4D97-AF65-F5344CB8AC3E}">
        <p14:creationId xmlns:p14="http://schemas.microsoft.com/office/powerpoint/2010/main" val="2258014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Movements between locations</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9419" y="1561541"/>
            <a:ext cx="10310956" cy="5296459"/>
          </a:xfrm>
          <a:prstGeom prst="rect">
            <a:avLst/>
          </a:prstGeom>
        </p:spPr>
      </p:pic>
    </p:spTree>
    <p:extLst>
      <p:ext uri="{BB962C8B-B14F-4D97-AF65-F5344CB8AC3E}">
        <p14:creationId xmlns:p14="http://schemas.microsoft.com/office/powerpoint/2010/main" val="1389111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Go to Analysis Mode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50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67C3-4303-7DB3-15A0-600B89D151FC}"/>
              </a:ext>
            </a:extLst>
          </p:cNvPr>
          <p:cNvSpPr>
            <a:spLocks noGrp="1"/>
          </p:cNvSpPr>
          <p:nvPr>
            <p:ph type="title"/>
          </p:nvPr>
        </p:nvSpPr>
        <p:spPr/>
        <p:txBody>
          <a:bodyPr/>
          <a:lstStyle/>
          <a:p>
            <a:r>
              <a:rPr lang="en-GB"/>
              <a:t>https://aka.ms/bcreporting</a:t>
            </a:r>
            <a:endParaRPr lang="en-DK"/>
          </a:p>
        </p:txBody>
      </p:sp>
      <p:pic>
        <p:nvPicPr>
          <p:cNvPr id="5" name="Picture 4">
            <a:extLst>
              <a:ext uri="{FF2B5EF4-FFF2-40B4-BE49-F238E27FC236}">
                <a16:creationId xmlns:a16="http://schemas.microsoft.com/office/drawing/2014/main" id="{227DC2B2-339B-42C3-9B39-F00F60BA37E2}"/>
              </a:ext>
            </a:extLst>
          </p:cNvPr>
          <p:cNvPicPr>
            <a:picLocks noChangeAspect="1"/>
          </p:cNvPicPr>
          <p:nvPr/>
        </p:nvPicPr>
        <p:blipFill>
          <a:blip r:embed="rId2"/>
          <a:stretch>
            <a:fillRect/>
          </a:stretch>
        </p:blipFill>
        <p:spPr>
          <a:xfrm>
            <a:off x="588263" y="1459748"/>
            <a:ext cx="8216185" cy="5278804"/>
          </a:xfrm>
          <a:prstGeom prst="rect">
            <a:avLst/>
          </a:prstGeom>
        </p:spPr>
      </p:pic>
    </p:spTree>
    <p:extLst>
      <p:ext uri="{BB962C8B-B14F-4D97-AF65-F5344CB8AC3E}">
        <p14:creationId xmlns:p14="http://schemas.microsoft.com/office/powerpoint/2010/main" val="390564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4E6-93A2-2C41-414C-2AF04853B8A1}"/>
              </a:ext>
            </a:extLst>
          </p:cNvPr>
          <p:cNvSpPr>
            <a:spLocks noGrp="1"/>
          </p:cNvSpPr>
          <p:nvPr>
            <p:ph type="title"/>
          </p:nvPr>
        </p:nvSpPr>
        <p:spPr/>
        <p:txBody>
          <a:bodyPr/>
          <a:lstStyle/>
          <a:p>
            <a:r>
              <a:rPr lang="en-GB" dirty="0"/>
              <a:t>https://aka.ms/bcdataanalysis</a:t>
            </a:r>
            <a:endParaRPr lang="en-DK" dirty="0"/>
          </a:p>
        </p:txBody>
      </p:sp>
      <p:pic>
        <p:nvPicPr>
          <p:cNvPr id="5" name="Picture 4">
            <a:extLst>
              <a:ext uri="{FF2B5EF4-FFF2-40B4-BE49-F238E27FC236}">
                <a16:creationId xmlns:a16="http://schemas.microsoft.com/office/drawing/2014/main" id="{572275C1-CF5E-72AA-1041-5C89EE527ABD}"/>
              </a:ext>
            </a:extLst>
          </p:cNvPr>
          <p:cNvPicPr>
            <a:picLocks noChangeAspect="1"/>
          </p:cNvPicPr>
          <p:nvPr/>
        </p:nvPicPr>
        <p:blipFill>
          <a:blip r:embed="rId2"/>
          <a:stretch>
            <a:fillRect/>
          </a:stretch>
        </p:blipFill>
        <p:spPr>
          <a:xfrm>
            <a:off x="588263" y="1367652"/>
            <a:ext cx="7859111" cy="5181689"/>
          </a:xfrm>
          <a:prstGeom prst="rect">
            <a:avLst/>
          </a:prstGeom>
        </p:spPr>
      </p:pic>
    </p:spTree>
    <p:extLst>
      <p:ext uri="{BB962C8B-B14F-4D97-AF65-F5344CB8AC3E}">
        <p14:creationId xmlns:p14="http://schemas.microsoft.com/office/powerpoint/2010/main" val="313694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10" name="Picture 9">
            <a:extLst>
              <a:ext uri="{FF2B5EF4-FFF2-40B4-BE49-F238E27FC236}">
                <a16:creationId xmlns:a16="http://schemas.microsoft.com/office/drawing/2014/main" id="{8D51A6BE-7182-6AF7-B2A8-E4784E227AE7}"/>
              </a:ext>
            </a:extLst>
          </p:cNvPr>
          <p:cNvPicPr>
            <a:picLocks noChangeAspect="1"/>
          </p:cNvPicPr>
          <p:nvPr/>
        </p:nvPicPr>
        <p:blipFill rotWithShape="1">
          <a:blip r:embed="rId2"/>
          <a:srcRect b="19944"/>
          <a:stretch/>
        </p:blipFill>
        <p:spPr>
          <a:xfrm>
            <a:off x="1387528" y="1421214"/>
            <a:ext cx="9416944" cy="5296027"/>
          </a:xfrm>
          <a:prstGeom prst="rect">
            <a:avLst/>
          </a:prstGeom>
        </p:spPr>
      </p:pic>
    </p:spTree>
    <p:extLst>
      <p:ext uri="{BB962C8B-B14F-4D97-AF65-F5344CB8AC3E}">
        <p14:creationId xmlns:p14="http://schemas.microsoft.com/office/powerpoint/2010/main" val="2493551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3" name="Picture 2">
            <a:extLst>
              <a:ext uri="{FF2B5EF4-FFF2-40B4-BE49-F238E27FC236}">
                <a16:creationId xmlns:a16="http://schemas.microsoft.com/office/drawing/2014/main" id="{3B8A1BD0-D67F-3369-7F08-27DD436787BA}"/>
              </a:ext>
            </a:extLst>
          </p:cNvPr>
          <p:cNvPicPr>
            <a:picLocks noChangeAspect="1"/>
          </p:cNvPicPr>
          <p:nvPr/>
        </p:nvPicPr>
        <p:blipFill>
          <a:blip r:embed="rId2"/>
          <a:stretch>
            <a:fillRect/>
          </a:stretch>
        </p:blipFill>
        <p:spPr>
          <a:xfrm>
            <a:off x="2280013" y="1386914"/>
            <a:ext cx="7631973" cy="5398298"/>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0051C24F-F4F7-599B-6773-9E8AE4EEAFC5}"/>
              </a:ext>
            </a:extLst>
          </p:cNvPr>
          <p:cNvSpPr txBox="1"/>
          <p:nvPr/>
        </p:nvSpPr>
        <p:spPr>
          <a:xfrm>
            <a:off x="225606" y="1569493"/>
            <a:ext cx="1897039" cy="369332"/>
          </a:xfrm>
          <a:prstGeom prst="rect">
            <a:avLst/>
          </a:prstGeom>
          <a:noFill/>
        </p:spPr>
        <p:txBody>
          <a:bodyPr wrap="square" rtlCol="0">
            <a:spAutoFit/>
          </a:bodyPr>
          <a:lstStyle/>
          <a:p>
            <a:r>
              <a:rPr lang="en-US" dirty="0"/>
              <a:t>W1 version  ;o)</a:t>
            </a:r>
            <a:endParaRPr lang="en-DK" dirty="0"/>
          </a:p>
        </p:txBody>
      </p:sp>
    </p:spTree>
    <p:extLst>
      <p:ext uri="{BB962C8B-B14F-4D97-AF65-F5344CB8AC3E}">
        <p14:creationId xmlns:p14="http://schemas.microsoft.com/office/powerpoint/2010/main" val="1845532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descr="Table&#10;&#10;Description automatically generated">
            <a:extLst>
              <a:ext uri="{FF2B5EF4-FFF2-40B4-BE49-F238E27FC236}">
                <a16:creationId xmlns:a16="http://schemas.microsoft.com/office/drawing/2014/main" id="{8D887384-F9F5-0BCB-22F1-DC71C2376166}"/>
              </a:ext>
            </a:extLst>
          </p:cNvPr>
          <p:cNvPicPr>
            <a:picLocks noChangeAspect="1"/>
          </p:cNvPicPr>
          <p:nvPr/>
        </p:nvPicPr>
        <p:blipFill rotWithShape="1">
          <a:blip r:embed="rId2"/>
          <a:srcRect b="3035"/>
          <a:stretch/>
        </p:blipFill>
        <p:spPr>
          <a:xfrm>
            <a:off x="1026297" y="1112655"/>
            <a:ext cx="10139402" cy="5702367"/>
          </a:xfrm>
          <a:prstGeom prst="rect">
            <a:avLst/>
          </a:prstGeom>
        </p:spPr>
      </p:pic>
    </p:spTree>
    <p:extLst>
      <p:ext uri="{BB962C8B-B14F-4D97-AF65-F5344CB8AC3E}">
        <p14:creationId xmlns:p14="http://schemas.microsoft.com/office/powerpoint/2010/main" val="22097365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F9F9F9"/>
        </a:solidFill>
        <a:ln>
          <a:solidFill>
            <a:schemeClr val="bg1">
              <a:lumMod val="50000"/>
            </a:schemeClr>
          </a:solidFill>
        </a:ln>
      </a:spPr>
      <a:bodyPr wrap="square" lIns="182880" tIns="146304" rIns="182880" bIns="146304" rtlCol="0" anchor="ctr">
        <a:spAutoFit/>
      </a:bodyPr>
      <a:lstStyle>
        <a:defPPr algn="l">
          <a:lnSpc>
            <a:spcPct val="90000"/>
          </a:lnSpc>
          <a:spcAft>
            <a:spcPts val="600"/>
          </a:spcAft>
          <a:defRPr sz="1000" spc="0" dirty="0" smtClean="0">
            <a:gradFill>
              <a:gsLst>
                <a:gs pos="2917">
                  <a:schemeClr val="tx1"/>
                </a:gs>
                <a:gs pos="30000">
                  <a:schemeClr val="tx1"/>
                </a:gs>
              </a:gsLst>
              <a:lin ang="5400000" scaled="0"/>
            </a:gradFill>
            <a:latin typeface="Consolas" panose="020B0609020204030204" pitchFamily="49" charset="0"/>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EF9F3FB18DDC843BD0A3A2F146B6DB3" ma:contentTypeVersion="20" ma:contentTypeDescription="Create a new document." ma:contentTypeScope="" ma:versionID="401fcc4fef02b1e04fcd9fe77dbbb8cd">
  <xsd:schema xmlns:xsd="http://www.w3.org/2001/XMLSchema" xmlns:xs="http://www.w3.org/2001/XMLSchema" xmlns:p="http://schemas.microsoft.com/office/2006/metadata/properties" xmlns:ns1="http://schemas.microsoft.com/sharepoint/v3" xmlns:ns2="615d887a-3cf1-4d84-bdb1-7cf5cdf7abca" xmlns:ns3="fc857705-4a4a-450a-8708-82f514dc64c4" xmlns:ns4="230e9df3-be65-4c73-a93b-d1236ebd677e" targetNamespace="http://schemas.microsoft.com/office/2006/metadata/properties" ma:root="true" ma:fieldsID="02f36863d10368ea12d740b2503ec91d" ns1:_="" ns2:_="" ns3:_="" ns4:_="">
    <xsd:import namespace="http://schemas.microsoft.com/sharepoint/v3"/>
    <xsd:import namespace="615d887a-3cf1-4d84-bdb1-7cf5cdf7abca"/>
    <xsd:import namespace="fc857705-4a4a-450a-8708-82f514dc64c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Loca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5d887a-3cf1-4d84-bdb1-7cf5cdf7a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857705-4a4a-450a-8708-82f514dc64c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3d25814-9d9e-4c2e-b979-9a6cbac45900}" ma:internalName="TaxCatchAll" ma:showField="CatchAllData" ma:web="fc857705-4a4a-450a-8708-82f514dc64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615d887a-3cf1-4d84-bdb1-7cf5cdf7abca" xsi:nil="true"/>
    <_ip_UnifiedCompliancePolicyProperties xmlns="http://schemas.microsoft.com/sharepoint/v3" xsi:nil="true"/>
    <lcf76f155ced4ddcb4097134ff3c332f xmlns="615d887a-3cf1-4d84-bdb1-7cf5cdf7abca">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B356A8AE-9886-4529-8A2E-85E6F187EF26}">
  <ds:schemaRefs>
    <ds:schemaRef ds:uri="230e9df3-be65-4c73-a93b-d1236ebd677e"/>
    <ds:schemaRef ds:uri="615d887a-3cf1-4d84-bdb1-7cf5cdf7abca"/>
    <ds:schemaRef ds:uri="fc857705-4a4a-450a-8708-82f514dc64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F394034C-78CD-4A9D-8EB8-81F0FC9CC953}">
  <ds:schemaRefs>
    <ds:schemaRef ds:uri="http://schemas.microsoft.com/sharepoint/v3/contenttype/forms"/>
  </ds:schemaRefs>
</ds:datastoreItem>
</file>

<file path=customXml/itemProps3.xml><?xml version="1.0" encoding="utf-8"?>
<ds:datastoreItem xmlns:ds="http://schemas.openxmlformats.org/officeDocument/2006/customXml" ds:itemID="{6F6986B0-3CEB-4E44-B8BA-B63864F89170}">
  <ds:schemaRefs>
    <ds:schemaRef ds:uri="http://schemas.microsoft.com/office/2006/metadata/properties"/>
    <ds:schemaRef ds:uri="http://schemas.microsoft.com/office/2006/documentManagement/types"/>
    <ds:schemaRef ds:uri="http://schemas.microsoft.com/sharepoint/v3"/>
    <ds:schemaRef ds:uri="http://www.w3.org/XML/1998/namespace"/>
    <ds:schemaRef ds:uri="http://purl.org/dc/elements/1.1/"/>
    <ds:schemaRef ds:uri="http://purl.org/dc/terms/"/>
    <ds:schemaRef ds:uri="fc857705-4a4a-450a-8708-82f514dc64c4"/>
    <ds:schemaRef ds:uri="http://purl.org/dc/dcmitype/"/>
    <ds:schemaRef ds:uri="http://schemas.microsoft.com/office/infopath/2007/PartnerControls"/>
    <ds:schemaRef ds:uri="http://schemas.openxmlformats.org/package/2006/metadata/core-properties"/>
    <ds:schemaRef ds:uri="230e9df3-be65-4c73-a93b-d1236ebd677e"/>
    <ds:schemaRef ds:uri="615d887a-3cf1-4d84-bdb1-7cf5cdf7abc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41</TotalTime>
  <Words>193</Words>
  <Application>Microsoft Office PowerPoint</Application>
  <PresentationFormat>Widescreen</PresentationFormat>
  <Paragraphs>33</Paragraphs>
  <Slides>29</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29</vt:i4>
      </vt:variant>
    </vt:vector>
  </HeadingPairs>
  <TitlesOfParts>
    <vt:vector size="44" baseType="lpstr">
      <vt:lpstr>Arial</vt:lpstr>
      <vt:lpstr>Calibri</vt:lpstr>
      <vt:lpstr>Calibri Light</vt:lpstr>
      <vt:lpstr>Consolas</vt:lpstr>
      <vt:lpstr>Corbel</vt:lpstr>
      <vt:lpstr>Segoe UI</vt:lpstr>
      <vt:lpstr>Segoe UI Black</vt:lpstr>
      <vt:lpstr>Segoe UI Light</vt:lpstr>
      <vt:lpstr>Segoe UI Semibold</vt:lpstr>
      <vt:lpstr>Wingdings</vt:lpstr>
      <vt:lpstr>Office Theme</vt:lpstr>
      <vt:lpstr>Dynamics 365</vt:lpstr>
      <vt:lpstr>XR Template</vt:lpstr>
      <vt:lpstr>1_Microsoft D365 template</vt:lpstr>
      <vt:lpstr>1_Office Theme</vt:lpstr>
      <vt:lpstr>Analyze data on list pages  Usage scenarios</vt:lpstr>
      <vt:lpstr>Enable under Feature Management</vt:lpstr>
      <vt:lpstr>Go to Analysis Mode on a list page</vt:lpstr>
      <vt:lpstr>Opens the list with additional analysis capabilities</vt:lpstr>
      <vt:lpstr>https://aka.ms/bcreporting</vt:lpstr>
      <vt:lpstr>https://aka.ms/bcdataanalysis</vt:lpstr>
      <vt:lpstr>Before: run a report, get a pdf</vt:lpstr>
      <vt:lpstr>Before: run a report, get a pdf</vt:lpstr>
      <vt:lpstr>Now: self-service with Analysis Mode</vt:lpstr>
      <vt:lpstr>Now: self-service with Analysis Mode</vt:lpstr>
      <vt:lpstr>Before: Income statement as a pdf</vt:lpstr>
      <vt:lpstr>Now: Click-clickety-click income statement with Analysis mode</vt:lpstr>
      <vt:lpstr>Customer top 10 list</vt:lpstr>
      <vt:lpstr>DIY Customer top N</vt:lpstr>
      <vt:lpstr>Customer - Order Summary</vt:lpstr>
      <vt:lpstr>DIY Customer - Order Summary</vt:lpstr>
      <vt:lpstr>Top N vendors (by balance)</vt:lpstr>
      <vt:lpstr>DIY Top N vendors (by balance)</vt:lpstr>
      <vt:lpstr>Top N vendors (by purchase)</vt:lpstr>
      <vt:lpstr>Vendor - Balance to Date</vt:lpstr>
      <vt:lpstr>DIY Vendor - Balance to Date</vt:lpstr>
      <vt:lpstr>Total Assets report</vt:lpstr>
      <vt:lpstr>DYI Total Assets report</vt:lpstr>
      <vt:lpstr>Salesperson bonus overview</vt:lpstr>
      <vt:lpstr>Compliance: Who changed What When</vt:lpstr>
      <vt:lpstr>Compliance: Data Changes by table/field</vt:lpstr>
      <vt:lpstr>Compliance: License overview by user</vt:lpstr>
      <vt:lpstr>Inventory: Returned goods by Quarter and Item</vt:lpstr>
      <vt:lpstr>Inventory: Movements between locations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Kennie Pontoppidan</cp:lastModifiedBy>
  <cp:revision>7</cp:revision>
  <dcterms:created xsi:type="dcterms:W3CDTF">2022-06-02T10:44:56Z</dcterms:created>
  <dcterms:modified xsi:type="dcterms:W3CDTF">2023-03-02T09:59:00Z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0x0101008EF9F3FB18DDC843BD0A3A2F146B6DB3</vt:lpwstr>
  </property>
  <property fmtid="{D5CDD505-2E9C-101B-9397-08002B2CF9AE}" pid="3" name="MediaServiceImageTags">
    <vt:lpwstr/>
  </property>
</Properties>
</file>